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351" r:id="rId6"/>
    <p:sldId id="353" r:id="rId7"/>
    <p:sldId id="354" r:id="rId8"/>
    <p:sldId id="355" r:id="rId9"/>
    <p:sldId id="361" r:id="rId10"/>
    <p:sldId id="362" r:id="rId11"/>
    <p:sldId id="363" r:id="rId12"/>
    <p:sldId id="364" r:id="rId13"/>
    <p:sldId id="365" r:id="rId14"/>
    <p:sldId id="373" r:id="rId15"/>
    <p:sldId id="366" r:id="rId16"/>
    <p:sldId id="367" r:id="rId17"/>
    <p:sldId id="374" r:id="rId18"/>
    <p:sldId id="368" r:id="rId19"/>
    <p:sldId id="369" r:id="rId20"/>
    <p:sldId id="370" r:id="rId21"/>
    <p:sldId id="371" r:id="rId22"/>
    <p:sldId id="3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9" d="100"/>
          <a:sy n="109" d="100"/>
        </p:scale>
        <p:origin x="10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D3D9CE-2D71-430C-91B7-7D1CBE6EF624}" type="datetimeFigureOut">
              <a:rPr lang="en-GB" smtClean="0"/>
              <a:t>03/10/2023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CE999-5284-4DC1-91DE-976E62DFE11D}" type="slidenum">
              <a:rPr lang="en-GB" smtClean="0"/>
              <a:t>‹#›</a:t>
            </a:fld>
            <a:endParaRPr lang="en-GB"/>
          </a:p>
        </p:txBody>
      </p:sp>
    </p:spTree>
    <p:extLst>
      <p:ext uri="{BB962C8B-B14F-4D97-AF65-F5344CB8AC3E}">
        <p14:creationId xmlns:p14="http://schemas.microsoft.com/office/powerpoint/2010/main" val="2565540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GB" dirty="0"/>
              <a:t>http://www.bbc.co.uk/news/health-23880152</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F</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F</a:t>
            </a:r>
          </a:p>
          <a:p>
            <a:pPr marL="228600" indent="-228600">
              <a:buFontTx/>
              <a:buAutoNum type="arabicPeriod"/>
              <a:defRPr/>
            </a:pPr>
            <a:r>
              <a:rPr lang="en-GB" dirty="0"/>
              <a:t>F</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F</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F1BD009-9C89-49EF-962C-977432D07486}" type="slidenum">
              <a:rPr lang="en-US" smtClean="0"/>
              <a:pPr eaLnBrk="1" hangingPunct="1"/>
              <a:t>5</a:t>
            </a:fld>
            <a:endParaRPr lang="en-US"/>
          </a:p>
        </p:txBody>
      </p:sp>
    </p:spTree>
    <p:extLst>
      <p:ext uri="{BB962C8B-B14F-4D97-AF65-F5344CB8AC3E}">
        <p14:creationId xmlns:p14="http://schemas.microsoft.com/office/powerpoint/2010/main" val="1909002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http://www.dailymail.co.uk/news/article-3135955/Paranoid-schizophrenic-beheaded-great-grandmother-not-guilty-reason-insanity.html</a:t>
            </a:r>
          </a:p>
        </p:txBody>
      </p:sp>
      <p:sp>
        <p:nvSpPr>
          <p:cNvPr id="4" name="Slide Number Placeholder 3"/>
          <p:cNvSpPr>
            <a:spLocks noGrp="1"/>
          </p:cNvSpPr>
          <p:nvPr>
            <p:ph type="sldNum" sz="quarter" idx="10"/>
          </p:nvPr>
        </p:nvSpPr>
        <p:spPr/>
        <p:txBody>
          <a:bodyPr/>
          <a:lstStyle/>
          <a:p>
            <a:fld id="{20DAEB82-AD72-45C0-A754-CD0C39198A2A}" type="slidenum">
              <a:rPr lang="en-GB" smtClean="0"/>
              <a:t>7</a:t>
            </a:fld>
            <a:endParaRPr lang="en-GB"/>
          </a:p>
        </p:txBody>
      </p:sp>
    </p:spTree>
    <p:extLst>
      <p:ext uri="{BB962C8B-B14F-4D97-AF65-F5344CB8AC3E}">
        <p14:creationId xmlns:p14="http://schemas.microsoft.com/office/powerpoint/2010/main" val="266941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6634-352A-4139-8E40-62659B03CC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B388413-9E8D-442A-8B83-AA90A4FC59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066DEC3-BD44-4257-A270-7B9D5C8F340D}"/>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5" name="Footer Placeholder 4">
            <a:extLst>
              <a:ext uri="{FF2B5EF4-FFF2-40B4-BE49-F238E27FC236}">
                <a16:creationId xmlns:a16="http://schemas.microsoft.com/office/drawing/2014/main" id="{C4B1FA1D-D887-44DF-9F2B-FC712B69BC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60DA27-F882-4514-A481-9B83A43909AB}"/>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368925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A11C8-1987-4635-A7FB-8ABE2D8844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248C8A-1BC2-491A-9FD5-8A7962B0AF4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2091DE-BDD9-4B7D-93F8-DB4D5DEE3BF7}"/>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5" name="Footer Placeholder 4">
            <a:extLst>
              <a:ext uri="{FF2B5EF4-FFF2-40B4-BE49-F238E27FC236}">
                <a16:creationId xmlns:a16="http://schemas.microsoft.com/office/drawing/2014/main" id="{F1B9ECFB-106C-4EEF-9C31-1B16E52BA1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C39514-9C6D-4248-B1F5-B281CBD70777}"/>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2386262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407D-6EC6-44E0-9E0F-27AA2F93C5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CE0FEB-49AD-470B-8487-DB4AD1AFE4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65BA3C-BBF8-45F2-9763-65CB3C4B07D1}"/>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5" name="Footer Placeholder 4">
            <a:extLst>
              <a:ext uri="{FF2B5EF4-FFF2-40B4-BE49-F238E27FC236}">
                <a16:creationId xmlns:a16="http://schemas.microsoft.com/office/drawing/2014/main" id="{1F1FA309-3123-4053-9792-64EC5C4846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7E3D70-D77D-4F73-AF84-F5582B167114}"/>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384897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5AE50-0CFE-443E-8B77-D216B8B073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D8A205-CBFD-483D-AB45-5DBB0DB562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E6BA13B-5898-49FF-8457-CFC2A454A58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BEC6F1-101E-4E77-907A-1366F554792B}"/>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6" name="Footer Placeholder 5">
            <a:extLst>
              <a:ext uri="{FF2B5EF4-FFF2-40B4-BE49-F238E27FC236}">
                <a16:creationId xmlns:a16="http://schemas.microsoft.com/office/drawing/2014/main" id="{ACC946AD-EEBC-4CCC-8D27-76A1BBD5DF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8CF851-52DD-42F0-A4B8-2B4FC5C9B98F}"/>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231768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CD52-0CEC-497D-B6D3-BFF3A07DAB4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C805DC-EB34-4313-B1AB-65F71181D9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100865D-B898-4AEC-A859-9925A427A7B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407A242-B51E-4FBF-9F4C-B60A7EC923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2CF8DD-D5BF-40F5-AE34-3018F416FA7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BA19E80-B55F-4087-8086-C12E5D97CDE1}"/>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8" name="Footer Placeholder 7">
            <a:extLst>
              <a:ext uri="{FF2B5EF4-FFF2-40B4-BE49-F238E27FC236}">
                <a16:creationId xmlns:a16="http://schemas.microsoft.com/office/drawing/2014/main" id="{9710D633-BF0C-4F09-B757-2F420FADDE0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8A5DB60-23BE-4FC6-A2CC-054E1450A163}"/>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3701111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0AB01-F85E-4F0C-8CB2-C33EF28D31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0C7373-8EDD-4B9F-941E-FE0DCED36BC9}"/>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4" name="Footer Placeholder 3">
            <a:extLst>
              <a:ext uri="{FF2B5EF4-FFF2-40B4-BE49-F238E27FC236}">
                <a16:creationId xmlns:a16="http://schemas.microsoft.com/office/drawing/2014/main" id="{C51A274E-D6A6-458C-AD4D-C2B2227844B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8A7341B-C25C-4766-9471-AE3B79D615B0}"/>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2959733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1ACEF0-A53C-42B0-A7CB-AF53AF124F2B}"/>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3" name="Footer Placeholder 2">
            <a:extLst>
              <a:ext uri="{FF2B5EF4-FFF2-40B4-BE49-F238E27FC236}">
                <a16:creationId xmlns:a16="http://schemas.microsoft.com/office/drawing/2014/main" id="{A0DEE258-2CDE-42E4-A7CE-9AB42C29F24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20E274-1367-4D99-98D7-A422DAE21B94}"/>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1125769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7C74-4C40-4F11-985E-8410545FD0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D21E6A2-3FC6-42C8-87F1-91856C09EC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6BFBD7-0F07-466A-B134-05180429D2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B39A07-EE14-4BAA-9EE5-A709C62D1387}"/>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6" name="Footer Placeholder 5">
            <a:extLst>
              <a:ext uri="{FF2B5EF4-FFF2-40B4-BE49-F238E27FC236}">
                <a16:creationId xmlns:a16="http://schemas.microsoft.com/office/drawing/2014/main" id="{F453EFBC-30F2-465F-A4E9-030F04CD2C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3AA51B-BB3D-4BA1-AA6F-99FACA53D154}"/>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4274371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051A7-ED99-4A34-ACA0-343CBA61D5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411304-4061-4806-98C2-35C8BE35A5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DC62F8-1276-466F-AB7F-1D89D1A7AD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EF8FFF-DD49-4618-82AB-8E1237E0725E}"/>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6" name="Footer Placeholder 5">
            <a:extLst>
              <a:ext uri="{FF2B5EF4-FFF2-40B4-BE49-F238E27FC236}">
                <a16:creationId xmlns:a16="http://schemas.microsoft.com/office/drawing/2014/main" id="{6FF5B1B5-A715-4E84-972D-C8E366D62C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6932F7-4C61-4087-B8F4-384D565BC978}"/>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3056274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34D15-0003-4005-BA3C-FC208AA8F6C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07DE81-6BAA-4CBB-A62D-A62E6C06601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EB653C-8AB4-4CC0-B82C-97EFB99323A3}"/>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5" name="Footer Placeholder 4">
            <a:extLst>
              <a:ext uri="{FF2B5EF4-FFF2-40B4-BE49-F238E27FC236}">
                <a16:creationId xmlns:a16="http://schemas.microsoft.com/office/drawing/2014/main" id="{6AC2DC4B-3F08-40C2-839B-D49C4EEC72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C14214-78D9-4FCD-B5ED-C34EC70182A6}"/>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622484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789320-B8A0-4C2A-A11D-78F9691A2B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D221E-83F4-4A56-9F1F-24B383ADCCB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AF0A82-E2B1-4DF6-AF9A-2D0404337C5A}"/>
              </a:ext>
            </a:extLst>
          </p:cNvPr>
          <p:cNvSpPr>
            <a:spLocks noGrp="1"/>
          </p:cNvSpPr>
          <p:nvPr>
            <p:ph type="dt" sz="half" idx="10"/>
          </p:nvPr>
        </p:nvSpPr>
        <p:spPr/>
        <p:txBody>
          <a:bodyPr/>
          <a:lstStyle/>
          <a:p>
            <a:fld id="{5C3BAF88-9155-4336-AA74-E0F30C6B7538}" type="datetimeFigureOut">
              <a:rPr lang="en-GB" smtClean="0"/>
              <a:t>03/10/2023</a:t>
            </a:fld>
            <a:endParaRPr lang="en-GB"/>
          </a:p>
        </p:txBody>
      </p:sp>
      <p:sp>
        <p:nvSpPr>
          <p:cNvPr id="5" name="Footer Placeholder 4">
            <a:extLst>
              <a:ext uri="{FF2B5EF4-FFF2-40B4-BE49-F238E27FC236}">
                <a16:creationId xmlns:a16="http://schemas.microsoft.com/office/drawing/2014/main" id="{B4096B4D-4614-4DE2-A393-9DC61EB832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62783F-0EF4-4010-B313-88B689B3ED84}"/>
              </a:ext>
            </a:extLst>
          </p:cNvPr>
          <p:cNvSpPr>
            <a:spLocks noGrp="1"/>
          </p:cNvSpPr>
          <p:nvPr>
            <p:ph type="sldNum" sz="quarter" idx="12"/>
          </p:nvPr>
        </p:nvSpPr>
        <p:spPr/>
        <p:txBody>
          <a:bodyPr/>
          <a:lstStyle/>
          <a:p>
            <a:fld id="{6BB9E843-91ED-4D35-9F68-8F9201A78AB9}" type="slidenum">
              <a:rPr lang="en-GB" smtClean="0"/>
              <a:t>‹#›</a:t>
            </a:fld>
            <a:endParaRPr lang="en-GB"/>
          </a:p>
        </p:txBody>
      </p:sp>
    </p:spTree>
    <p:extLst>
      <p:ext uri="{BB962C8B-B14F-4D97-AF65-F5344CB8AC3E}">
        <p14:creationId xmlns:p14="http://schemas.microsoft.com/office/powerpoint/2010/main" val="1087625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4C19F2-95D8-417B-80C2-26CE2BF331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2D20D4F-45EC-4E3F-A2FE-660C271DF8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54E3A8-1557-4481-8202-B55E9411FB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3BAF88-9155-4336-AA74-E0F30C6B7538}" type="datetimeFigureOut">
              <a:rPr lang="en-GB" smtClean="0"/>
              <a:t>03/10/2023</a:t>
            </a:fld>
            <a:endParaRPr lang="en-GB"/>
          </a:p>
        </p:txBody>
      </p:sp>
      <p:sp>
        <p:nvSpPr>
          <p:cNvPr id="5" name="Footer Placeholder 4">
            <a:extLst>
              <a:ext uri="{FF2B5EF4-FFF2-40B4-BE49-F238E27FC236}">
                <a16:creationId xmlns:a16="http://schemas.microsoft.com/office/drawing/2014/main" id="{B90053CF-63EF-4DB3-B893-B571009E0C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0E4280-EE46-4130-BEFE-9447FF80CE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B9E843-91ED-4D35-9F68-8F9201A78AB9}" type="slidenum">
              <a:rPr lang="en-GB" smtClean="0"/>
              <a:t>‹#›</a:t>
            </a:fld>
            <a:endParaRPr lang="en-GB"/>
          </a:p>
        </p:txBody>
      </p:sp>
    </p:spTree>
    <p:extLst>
      <p:ext uri="{BB962C8B-B14F-4D97-AF65-F5344CB8AC3E}">
        <p14:creationId xmlns:p14="http://schemas.microsoft.com/office/powerpoint/2010/main" val="4125478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psychologywizard.net/rosenhan-ao1-ao3.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youtu.be/uxktavpRdz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9B25-23A9-4958-AB0A-E21CD7D69398}"/>
              </a:ext>
            </a:extLst>
          </p:cNvPr>
          <p:cNvSpPr>
            <a:spLocks noGrp="1"/>
          </p:cNvSpPr>
          <p:nvPr>
            <p:ph type="ctrTitle"/>
          </p:nvPr>
        </p:nvSpPr>
        <p:spPr/>
        <p:txBody>
          <a:bodyPr/>
          <a:lstStyle/>
          <a:p>
            <a:r>
              <a:rPr lang="en-GB" dirty="0"/>
              <a:t>Schizophrenia</a:t>
            </a:r>
          </a:p>
        </p:txBody>
      </p:sp>
      <p:sp>
        <p:nvSpPr>
          <p:cNvPr id="3" name="Subtitle 2">
            <a:extLst>
              <a:ext uri="{FF2B5EF4-FFF2-40B4-BE49-F238E27FC236}">
                <a16:creationId xmlns:a16="http://schemas.microsoft.com/office/drawing/2014/main" id="{C387FEBD-31D0-4C7D-A118-6E93264CC0CE}"/>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366760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CF85-5081-49C3-85CA-28E8AACF5174}"/>
              </a:ext>
            </a:extLst>
          </p:cNvPr>
          <p:cNvSpPr>
            <a:spLocks noGrp="1"/>
          </p:cNvSpPr>
          <p:nvPr>
            <p:ph type="title"/>
          </p:nvPr>
        </p:nvSpPr>
        <p:spPr/>
        <p:txBody>
          <a:bodyPr/>
          <a:lstStyle/>
          <a:p>
            <a:r>
              <a:rPr lang="en-GB" dirty="0"/>
              <a:t>Schizophrenia</a:t>
            </a:r>
          </a:p>
        </p:txBody>
      </p:sp>
      <p:sp>
        <p:nvSpPr>
          <p:cNvPr id="3" name="Content Placeholder 2">
            <a:extLst>
              <a:ext uri="{FF2B5EF4-FFF2-40B4-BE49-F238E27FC236}">
                <a16:creationId xmlns:a16="http://schemas.microsoft.com/office/drawing/2014/main" id="{38CA37F5-DEE0-4A7E-BADD-F0679A6F8845}"/>
              </a:ext>
            </a:extLst>
          </p:cNvPr>
          <p:cNvSpPr>
            <a:spLocks noGrp="1"/>
          </p:cNvSpPr>
          <p:nvPr>
            <p:ph idx="1"/>
          </p:nvPr>
        </p:nvSpPr>
        <p:spPr/>
        <p:txBody>
          <a:bodyPr>
            <a:normAutofit fontScale="85000" lnSpcReduction="20000"/>
          </a:bodyPr>
          <a:lstStyle/>
          <a:p>
            <a:r>
              <a:rPr lang="en-GB" dirty="0"/>
              <a:t>Classification of schizophrenia. Positive symptoms of schizophrenia, including hallucinations and delusions. Negative symptoms of schizophrenia, including speech poverty and avolition. Reliability and validity in diagnosis and classification of schizophrenia, including reference to co-morbidity, culture and gender bias and symptom overlap.</a:t>
            </a:r>
          </a:p>
          <a:p>
            <a:r>
              <a:rPr lang="en-GB" dirty="0"/>
              <a:t>Biological explanations for schizophrenia: genetics and neural correlates, including the dopamine hypothesis.</a:t>
            </a:r>
          </a:p>
          <a:p>
            <a:r>
              <a:rPr lang="en-GB" dirty="0"/>
              <a:t>Psychological explanations for schizophrenia: family dysfunction and cognitive explanations, including dysfunctional thought processing.</a:t>
            </a:r>
          </a:p>
          <a:p>
            <a:r>
              <a:rPr lang="en-GB" dirty="0"/>
              <a:t>Drug therapy: typical and atypical antipsychotics.</a:t>
            </a:r>
          </a:p>
          <a:p>
            <a:r>
              <a:rPr lang="en-GB" dirty="0"/>
              <a:t>Cognitive behaviour therapy and family therapy as used in the treatment of schizophrenia. Token economies as used in the management of schizophrenia.</a:t>
            </a:r>
          </a:p>
          <a:p>
            <a:r>
              <a:rPr lang="en-GB" dirty="0"/>
              <a:t>The importance of an interactionist approach in explaining and treating schizophrenia; the diathesis-stress model.</a:t>
            </a:r>
          </a:p>
        </p:txBody>
      </p:sp>
    </p:spTree>
    <p:extLst>
      <p:ext uri="{BB962C8B-B14F-4D97-AF65-F5344CB8AC3E}">
        <p14:creationId xmlns:p14="http://schemas.microsoft.com/office/powerpoint/2010/main" val="192766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1BEF-B719-4F60-8437-88A2FEF18900}"/>
              </a:ext>
            </a:extLst>
          </p:cNvPr>
          <p:cNvSpPr>
            <a:spLocks noGrp="1"/>
          </p:cNvSpPr>
          <p:nvPr>
            <p:ph type="title"/>
          </p:nvPr>
        </p:nvSpPr>
        <p:spPr>
          <a:xfrm>
            <a:off x="838200" y="365125"/>
            <a:ext cx="10515600" cy="4089917"/>
          </a:xfrm>
        </p:spPr>
        <p:txBody>
          <a:bodyPr>
            <a:normAutofit fontScale="90000"/>
          </a:bodyPr>
          <a:lstStyle/>
          <a:p>
            <a:r>
              <a:rPr lang="en-GB" dirty="0"/>
              <a:t>Classification of schizophrenia. Positive symptoms of schizophrenia, including hallucinations and delusions. Negative symptoms of schizophrenia, including speech poverty and avolition. Reliability and validity in diagnosis and classification of schizophrenia, including reference to co-morbidity, culture and gender bias and symptom overlap.</a:t>
            </a:r>
            <a:br>
              <a:rPr lang="en-GB" dirty="0"/>
            </a:br>
            <a:endParaRPr lang="en-GB" dirty="0"/>
          </a:p>
        </p:txBody>
      </p:sp>
    </p:spTree>
    <p:extLst>
      <p:ext uri="{BB962C8B-B14F-4D97-AF65-F5344CB8AC3E}">
        <p14:creationId xmlns:p14="http://schemas.microsoft.com/office/powerpoint/2010/main" val="2467280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BFD5E-9447-4593-A522-7C2DBC6B8838}"/>
              </a:ext>
            </a:extLst>
          </p:cNvPr>
          <p:cNvSpPr>
            <a:spLocks noGrp="1"/>
          </p:cNvSpPr>
          <p:nvPr>
            <p:ph type="title"/>
          </p:nvPr>
        </p:nvSpPr>
        <p:spPr/>
        <p:txBody>
          <a:bodyPr/>
          <a:lstStyle/>
          <a:p>
            <a:r>
              <a:rPr lang="en-GB" dirty="0"/>
              <a:t>Classification of schizophrenia</a:t>
            </a:r>
          </a:p>
        </p:txBody>
      </p:sp>
      <p:sp>
        <p:nvSpPr>
          <p:cNvPr id="3" name="Content Placeholder 2">
            <a:extLst>
              <a:ext uri="{FF2B5EF4-FFF2-40B4-BE49-F238E27FC236}">
                <a16:creationId xmlns:a16="http://schemas.microsoft.com/office/drawing/2014/main" id="{F9B6055B-D089-4C8B-8F63-DDB422C749E0}"/>
              </a:ext>
            </a:extLst>
          </p:cNvPr>
          <p:cNvSpPr>
            <a:spLocks noGrp="1"/>
          </p:cNvSpPr>
          <p:nvPr>
            <p:ph idx="1"/>
          </p:nvPr>
        </p:nvSpPr>
        <p:spPr/>
        <p:txBody>
          <a:bodyPr>
            <a:normAutofit/>
          </a:bodyPr>
          <a:lstStyle/>
          <a:p>
            <a:r>
              <a:rPr lang="en-GB" dirty="0"/>
              <a:t>Schizophrenia: A psychosis characterised by a profound disruption of cognitive and emotion.</a:t>
            </a:r>
          </a:p>
          <a:p>
            <a:pPr lvl="1"/>
            <a:r>
              <a:rPr lang="en-GB" dirty="0"/>
              <a:t>Affects 1% of the world’s population</a:t>
            </a:r>
          </a:p>
          <a:p>
            <a:pPr lvl="1"/>
            <a:r>
              <a:rPr lang="en-GB" dirty="0"/>
              <a:t>Those with the illness believe what they see is normal</a:t>
            </a:r>
          </a:p>
          <a:p>
            <a:pPr lvl="1"/>
            <a:r>
              <a:rPr lang="en-GB" dirty="0"/>
              <a:t>More commonly diagnosed in: males than females; cities than countryside, working class than middle class</a:t>
            </a:r>
          </a:p>
          <a:p>
            <a:pPr lvl="1"/>
            <a:r>
              <a:rPr lang="en-GB" dirty="0"/>
              <a:t>Can severely impact someone's ability to function and can lead to hospitalisations and homelessness</a:t>
            </a:r>
          </a:p>
          <a:p>
            <a:pPr lvl="1"/>
            <a:r>
              <a:rPr lang="en-GB" dirty="0"/>
              <a:t>Diagnosing schizophrenia: using DSM (US) and ICD (European)</a:t>
            </a:r>
          </a:p>
          <a:p>
            <a:endParaRPr lang="en-GB" dirty="0"/>
          </a:p>
        </p:txBody>
      </p:sp>
    </p:spTree>
    <p:extLst>
      <p:ext uri="{BB962C8B-B14F-4D97-AF65-F5344CB8AC3E}">
        <p14:creationId xmlns:p14="http://schemas.microsoft.com/office/powerpoint/2010/main" val="2175922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06090"/>
          </a:xfrm>
          <a:solidFill>
            <a:srgbClr val="FFC000"/>
          </a:solidFill>
        </p:spPr>
        <p:txBody>
          <a:bodyPr>
            <a:normAutofit/>
          </a:bodyPr>
          <a:lstStyle/>
          <a:p>
            <a:pPr>
              <a:defRPr/>
            </a:pPr>
            <a:r>
              <a:rPr lang="en-GB" dirty="0">
                <a:solidFill>
                  <a:schemeClr val="bg1">
                    <a:lumMod val="95000"/>
                    <a:lumOff val="5000"/>
                  </a:schemeClr>
                </a:solidFill>
              </a:rPr>
              <a:t>True or False</a:t>
            </a:r>
          </a:p>
        </p:txBody>
      </p:sp>
      <p:pic>
        <p:nvPicPr>
          <p:cNvPr id="3076" name="Picture 2"/>
          <p:cNvPicPr>
            <a:picLocks noChangeAspect="1" noChangeArrowheads="1"/>
          </p:cNvPicPr>
          <p:nvPr/>
        </p:nvPicPr>
        <p:blipFill>
          <a:blip r:embed="rId3">
            <a:extLst>
              <a:ext uri="{28A0092B-C50C-407E-A947-70E740481C1C}">
                <a14:useLocalDpi xmlns:a14="http://schemas.microsoft.com/office/drawing/2010/main" val="0"/>
              </a:ext>
            </a:extLst>
          </a:blip>
          <a:srcRect l="12015" t="35782" r="41684" b="23808"/>
          <a:stretch>
            <a:fillRect/>
          </a:stretch>
        </p:blipFill>
        <p:spPr bwMode="auto">
          <a:xfrm>
            <a:off x="1565276" y="836713"/>
            <a:ext cx="9128125" cy="6021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048328" y="1628800"/>
            <a:ext cx="648072" cy="369332"/>
          </a:xfrm>
          <a:prstGeom prst="rect">
            <a:avLst/>
          </a:prstGeom>
          <a:noFill/>
        </p:spPr>
        <p:txBody>
          <a:bodyPr wrap="square" rtlCol="0">
            <a:spAutoFit/>
          </a:bodyPr>
          <a:lstStyle/>
          <a:p>
            <a:endParaRPr lang="en-US" dirty="0"/>
          </a:p>
        </p:txBody>
      </p:sp>
      <p:sp>
        <p:nvSpPr>
          <p:cNvPr id="4" name="TextBox 3"/>
          <p:cNvSpPr txBox="1"/>
          <p:nvPr/>
        </p:nvSpPr>
        <p:spPr>
          <a:xfrm>
            <a:off x="9048328" y="1813467"/>
            <a:ext cx="1368152" cy="4247317"/>
          </a:xfrm>
          <a:prstGeom prst="rect">
            <a:avLst/>
          </a:prstGeom>
          <a:noFill/>
        </p:spPr>
        <p:txBody>
          <a:bodyPr wrap="square" rtlCol="0">
            <a:spAutoFit/>
          </a:bodyPr>
          <a:lstStyle/>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F</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F</a:t>
            </a:r>
          </a:p>
          <a:p>
            <a:pPr marL="228600" indent="-228600">
              <a:buFontTx/>
              <a:buAutoNum type="arabicPeriod"/>
              <a:defRPr/>
            </a:pPr>
            <a:r>
              <a:rPr lang="en-GB" dirty="0"/>
              <a:t>F</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T</a:t>
            </a:r>
          </a:p>
          <a:p>
            <a:pPr marL="228600" indent="-228600">
              <a:buFontTx/>
              <a:buAutoNum type="arabicPeriod"/>
              <a:defRPr/>
            </a:pPr>
            <a:r>
              <a:rPr lang="en-GB" dirty="0"/>
              <a:t>F</a:t>
            </a:r>
          </a:p>
          <a:p>
            <a:endParaRPr lang="en-US" dirty="0"/>
          </a:p>
        </p:txBody>
      </p:sp>
    </p:spTree>
    <p:extLst>
      <p:ext uri="{BB962C8B-B14F-4D97-AF65-F5344CB8AC3E}">
        <p14:creationId xmlns:p14="http://schemas.microsoft.com/office/powerpoint/2010/main" val="187480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60000"/>
              <a:lumOff val="40000"/>
            </a:schemeClr>
          </a:solidFill>
          <a:ln>
            <a:solidFill>
              <a:schemeClr val="accent1"/>
            </a:solidFill>
          </a:ln>
        </p:spPr>
        <p:txBody>
          <a:bodyPr rtlCol="0">
            <a:normAutofit/>
          </a:bodyPr>
          <a:lstStyle/>
          <a:p>
            <a:pPr>
              <a:defRPr/>
            </a:pPr>
            <a:r>
              <a:rPr lang="en-GB" b="1" dirty="0"/>
              <a:t>What is it?</a:t>
            </a:r>
          </a:p>
        </p:txBody>
      </p:sp>
      <p:sp>
        <p:nvSpPr>
          <p:cNvPr id="3075" name="Content Placeholder 2"/>
          <p:cNvSpPr>
            <a:spLocks noGrp="1"/>
          </p:cNvSpPr>
          <p:nvPr>
            <p:ph idx="1"/>
          </p:nvPr>
        </p:nvSpPr>
        <p:spPr/>
        <p:txBody>
          <a:bodyPr/>
          <a:lstStyle/>
          <a:p>
            <a:pPr eaLnBrk="1" hangingPunct="1"/>
            <a:r>
              <a:rPr lang="en-US" altLang="en-US" dirty="0"/>
              <a:t>Schizophrenia is </a:t>
            </a:r>
            <a:r>
              <a:rPr lang="en-US" altLang="en-US" u="sng" dirty="0">
                <a:solidFill>
                  <a:srgbClr val="FF0000"/>
                </a:solidFill>
              </a:rPr>
              <a:t>not</a:t>
            </a:r>
            <a:r>
              <a:rPr lang="en-US" altLang="en-US" dirty="0">
                <a:solidFill>
                  <a:srgbClr val="FF0000"/>
                </a:solidFill>
              </a:rPr>
              <a:t>,</a:t>
            </a:r>
            <a:r>
              <a:rPr lang="en-US" altLang="en-US" dirty="0"/>
              <a:t> as many people think, a split personality. </a:t>
            </a:r>
            <a:endParaRPr lang="en-GB" altLang="en-US" dirty="0"/>
          </a:p>
          <a:p>
            <a:pPr algn="ctr" eaLnBrk="1" hangingPunct="1">
              <a:buFont typeface="Arial" charset="0"/>
              <a:buNone/>
            </a:pPr>
            <a:r>
              <a:rPr lang="en-US" altLang="en-US" dirty="0"/>
              <a:t> </a:t>
            </a:r>
            <a:r>
              <a:rPr lang="en-US" altLang="en-US" dirty="0">
                <a:sym typeface="Wingdings" pitchFamily="2" charset="2"/>
              </a:rPr>
              <a:t></a:t>
            </a:r>
            <a:endParaRPr lang="en-GB" altLang="en-US" dirty="0"/>
          </a:p>
          <a:p>
            <a:pPr eaLnBrk="1" hangingPunct="1"/>
            <a:r>
              <a:rPr lang="en-US" altLang="en-US" dirty="0"/>
              <a:t>The term comes from two Greek words: </a:t>
            </a:r>
            <a:r>
              <a:rPr lang="en-US" altLang="en-US" i="1" dirty="0"/>
              <a:t>‘</a:t>
            </a:r>
            <a:r>
              <a:rPr lang="en-US" altLang="en-US" i="1" dirty="0" err="1"/>
              <a:t>schizo</a:t>
            </a:r>
            <a:r>
              <a:rPr lang="en-US" altLang="en-US" i="1" dirty="0"/>
              <a:t>’, </a:t>
            </a:r>
            <a:r>
              <a:rPr lang="en-US" altLang="en-US" dirty="0"/>
              <a:t>meaning </a:t>
            </a:r>
            <a:r>
              <a:rPr lang="en-US" altLang="en-US" b="1" dirty="0"/>
              <a:t>‘split</a:t>
            </a:r>
            <a:r>
              <a:rPr lang="en-US" altLang="en-US" dirty="0"/>
              <a:t>’, and </a:t>
            </a:r>
            <a:r>
              <a:rPr lang="en-US" altLang="en-US" i="1" dirty="0"/>
              <a:t>‘</a:t>
            </a:r>
            <a:r>
              <a:rPr lang="en-US" altLang="en-US" i="1" dirty="0" err="1"/>
              <a:t>phrena</a:t>
            </a:r>
            <a:r>
              <a:rPr lang="en-US" altLang="en-US" dirty="0"/>
              <a:t>’ meaning </a:t>
            </a:r>
            <a:r>
              <a:rPr lang="en-US" altLang="en-US" b="1" dirty="0"/>
              <a:t>‘mind’ </a:t>
            </a:r>
          </a:p>
          <a:p>
            <a:pPr eaLnBrk="1" hangingPunct="1"/>
            <a:r>
              <a:rPr lang="en-US" altLang="en-US" dirty="0"/>
              <a:t>The ‘split’ in schizophrenia occurs between a person’s thought processes and reality. </a:t>
            </a:r>
            <a:endParaRPr lang="en-GB" altLang="en-US" dirty="0"/>
          </a:p>
          <a:p>
            <a:pPr eaLnBrk="1" hangingPunct="1"/>
            <a:endParaRPr lang="en-GB" altLang="en-US" dirty="0"/>
          </a:p>
          <a:p>
            <a:pPr eaLnBrk="1" hangingPunct="1"/>
            <a:endParaRPr lang="en-GB" altLang="en-US" dirty="0"/>
          </a:p>
        </p:txBody>
      </p:sp>
      <p:pic>
        <p:nvPicPr>
          <p:cNvPr id="614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12125" y="2133600"/>
            <a:ext cx="19050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74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075">
                                            <p:txEl>
                                              <p:pRg st="2" end="2"/>
                                            </p:txEl>
                                          </p:spTgt>
                                        </p:tgtEl>
                                        <p:attrNameLst>
                                          <p:attrName>style.visibility</p:attrName>
                                        </p:attrNameLst>
                                      </p:cBhvr>
                                      <p:to>
                                        <p:strVal val="visible"/>
                                      </p:to>
                                    </p:set>
                                    <p:animEffect transition="in" filter="blinds(horizontal)">
                                      <p:cBhvr>
                                        <p:cTn id="7" dur="500"/>
                                        <p:tgtEl>
                                          <p:spTgt spid="307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5">
                                            <p:txEl>
                                              <p:pRg st="3" end="3"/>
                                            </p:txEl>
                                          </p:spTgt>
                                        </p:tgtEl>
                                        <p:attrNameLst>
                                          <p:attrName>style.visibility</p:attrName>
                                        </p:attrNameLst>
                                      </p:cBhvr>
                                      <p:to>
                                        <p:strVal val="visible"/>
                                      </p:to>
                                    </p:set>
                                    <p:animEffect transition="in" filter="blinds(horizontal)">
                                      <p:cBhvr>
                                        <p:cTn id="12" dur="500"/>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tx1"/>
            </a:solidFill>
            <a:prstDash val="lgDashDot"/>
          </a:ln>
        </p:spPr>
        <p:txBody>
          <a:bodyPr/>
          <a:lstStyle/>
          <a:p>
            <a:r>
              <a:rPr lang="en-US" dirty="0"/>
              <a:t>Definition</a:t>
            </a:r>
          </a:p>
        </p:txBody>
      </p:sp>
      <p:sp>
        <p:nvSpPr>
          <p:cNvPr id="3" name="Content Placeholder 2"/>
          <p:cNvSpPr>
            <a:spLocks noGrp="1"/>
          </p:cNvSpPr>
          <p:nvPr>
            <p:ph idx="1"/>
          </p:nvPr>
        </p:nvSpPr>
        <p:spPr/>
        <p:txBody>
          <a:bodyPr/>
          <a:lstStyle/>
          <a:p>
            <a:pPr marL="0" indent="0">
              <a:buNone/>
            </a:pPr>
            <a:r>
              <a:rPr lang="en-US" dirty="0"/>
              <a:t>Schizophrenia is a severe mental illness where contact with </a:t>
            </a:r>
            <a:r>
              <a:rPr lang="en-US" b="1" dirty="0">
                <a:solidFill>
                  <a:schemeClr val="accent2">
                    <a:lumMod val="60000"/>
                    <a:lumOff val="40000"/>
                  </a:schemeClr>
                </a:solidFill>
              </a:rPr>
              <a:t>reality</a:t>
            </a:r>
            <a:r>
              <a:rPr lang="en-US" dirty="0"/>
              <a:t> and </a:t>
            </a:r>
            <a:r>
              <a:rPr lang="en-US" b="1" dirty="0">
                <a:solidFill>
                  <a:schemeClr val="accent2">
                    <a:lumMod val="60000"/>
                    <a:lumOff val="40000"/>
                  </a:schemeClr>
                </a:solidFill>
              </a:rPr>
              <a:t>insight</a:t>
            </a:r>
            <a:r>
              <a:rPr lang="en-US" dirty="0"/>
              <a:t> are impaired, an example of </a:t>
            </a:r>
            <a:r>
              <a:rPr lang="en-US" b="1" dirty="0">
                <a:solidFill>
                  <a:schemeClr val="accent1">
                    <a:lumMod val="75000"/>
                  </a:schemeClr>
                </a:solidFill>
              </a:rPr>
              <a:t>psychosis</a:t>
            </a:r>
          </a:p>
          <a:p>
            <a:pPr marL="0" indent="0">
              <a:buNone/>
            </a:pPr>
            <a:endParaRPr lang="en-US" dirty="0"/>
          </a:p>
          <a:p>
            <a:pPr marL="0" indent="0">
              <a:buNone/>
            </a:pPr>
            <a:r>
              <a:rPr lang="en-US" dirty="0"/>
              <a:t>It is characterized by </a:t>
            </a:r>
            <a:r>
              <a:rPr lang="en-US" b="1" dirty="0">
                <a:solidFill>
                  <a:schemeClr val="accent2">
                    <a:lumMod val="60000"/>
                    <a:lumOff val="40000"/>
                  </a:schemeClr>
                </a:solidFill>
              </a:rPr>
              <a:t>incoherent or illogical thoughts, bizarre behavior and speech, and delusions or hallucinations.</a:t>
            </a:r>
          </a:p>
        </p:txBody>
      </p:sp>
      <p:sp>
        <p:nvSpPr>
          <p:cNvPr id="4" name="Rounded Rectangle 3"/>
          <p:cNvSpPr/>
          <p:nvPr/>
        </p:nvSpPr>
        <p:spPr>
          <a:xfrm>
            <a:off x="2927648" y="5397192"/>
            <a:ext cx="6264696"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How is Schizophrenia often portrayed in the media?</a:t>
            </a:r>
          </a:p>
        </p:txBody>
      </p:sp>
    </p:spTree>
    <p:extLst>
      <p:ext uri="{BB962C8B-B14F-4D97-AF65-F5344CB8AC3E}">
        <p14:creationId xmlns:p14="http://schemas.microsoft.com/office/powerpoint/2010/main" val="183223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60000"/>
              <a:lumOff val="40000"/>
            </a:schemeClr>
          </a:solidFill>
          <a:ln>
            <a:solidFill>
              <a:schemeClr val="accent1"/>
            </a:solidFill>
          </a:ln>
        </p:spPr>
        <p:txBody>
          <a:bodyPr rtlCol="0">
            <a:normAutofit/>
          </a:bodyPr>
          <a:lstStyle/>
          <a:p>
            <a:pPr>
              <a:defRPr/>
            </a:pPr>
            <a:r>
              <a:rPr lang="en-GB" b="1" dirty="0"/>
              <a:t>A ‘psychosis’ </a:t>
            </a:r>
          </a:p>
        </p:txBody>
      </p:sp>
      <p:sp>
        <p:nvSpPr>
          <p:cNvPr id="3" name="Content Placeholder 2"/>
          <p:cNvSpPr>
            <a:spLocks noGrp="1"/>
          </p:cNvSpPr>
          <p:nvPr>
            <p:ph idx="1"/>
          </p:nvPr>
        </p:nvSpPr>
        <p:spPr>
          <a:xfrm>
            <a:off x="1130596" y="2121195"/>
            <a:ext cx="6503580" cy="5068888"/>
          </a:xfrm>
        </p:spPr>
        <p:txBody>
          <a:bodyPr rtlCol="0">
            <a:normAutofit fontScale="77500" lnSpcReduction="20000"/>
          </a:bodyPr>
          <a:lstStyle/>
          <a:p>
            <a:pPr>
              <a:buClr>
                <a:schemeClr val="tx1"/>
              </a:buClr>
              <a:defRPr/>
            </a:pPr>
            <a:r>
              <a:rPr lang="en-US" sz="3800" b="1" dirty="0">
                <a:solidFill>
                  <a:srgbClr val="FF0000"/>
                </a:solidFill>
              </a:rPr>
              <a:t>Psychosis</a:t>
            </a:r>
            <a:r>
              <a:rPr lang="en-US" sz="3800" b="1" dirty="0"/>
              <a:t> </a:t>
            </a:r>
            <a:r>
              <a:rPr lang="en-US" sz="3800" dirty="0"/>
              <a:t>is a term used to describe a severe mental health problem where the individual loses contact with reality (unlike neurosis where the individual is aware that they have problems)</a:t>
            </a:r>
            <a:endParaRPr lang="en-GB" sz="3800" dirty="0"/>
          </a:p>
          <a:p>
            <a:pPr marL="0" indent="0">
              <a:buNone/>
              <a:defRPr/>
            </a:pPr>
            <a:r>
              <a:rPr lang="en-US" sz="3800" dirty="0"/>
              <a:t>  </a:t>
            </a:r>
          </a:p>
          <a:p>
            <a:pPr>
              <a:defRPr/>
            </a:pPr>
            <a:r>
              <a:rPr lang="en-US" sz="3800" dirty="0"/>
              <a:t>About 25% of sufferers will get better after only one episode of the illness; 50-65 % will improve, but continue to have bouts of the illness.  The remainder will have persistent difficulties (</a:t>
            </a:r>
            <a:r>
              <a:rPr lang="en-US" sz="3800" b="1" dirty="0">
                <a:highlight>
                  <a:srgbClr val="FFFF00"/>
                </a:highlight>
              </a:rPr>
              <a:t>Stirling and Hellewell, 1999</a:t>
            </a:r>
            <a:r>
              <a:rPr lang="en-US" sz="3800" dirty="0"/>
              <a:t>) </a:t>
            </a:r>
            <a:endParaRPr lang="en-GB" sz="3800" dirty="0"/>
          </a:p>
          <a:p>
            <a:pPr>
              <a:defRPr/>
            </a:pPr>
            <a:endParaRPr lang="en-GB" dirty="0"/>
          </a:p>
        </p:txBody>
      </p:sp>
      <p:pic>
        <p:nvPicPr>
          <p:cNvPr id="717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34438" y="2484437"/>
            <a:ext cx="2519362"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421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5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5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3356"/>
            <a:ext cx="10515600" cy="1325563"/>
          </a:xfrm>
          <a:solidFill>
            <a:schemeClr val="accent5">
              <a:lumMod val="60000"/>
              <a:lumOff val="40000"/>
            </a:schemeClr>
          </a:solidFill>
          <a:ln>
            <a:solidFill>
              <a:schemeClr val="accent1"/>
            </a:solidFill>
          </a:ln>
        </p:spPr>
        <p:txBody>
          <a:bodyPr/>
          <a:lstStyle/>
          <a:p>
            <a:pPr>
              <a:defRPr/>
            </a:pPr>
            <a:r>
              <a:rPr lang="en-GB" b="1" dirty="0"/>
              <a:t>Classification </a:t>
            </a:r>
          </a:p>
        </p:txBody>
      </p:sp>
      <p:sp>
        <p:nvSpPr>
          <p:cNvPr id="8195" name="Content Placeholder 2"/>
          <p:cNvSpPr>
            <a:spLocks noGrp="1"/>
          </p:cNvSpPr>
          <p:nvPr>
            <p:ph idx="1"/>
          </p:nvPr>
        </p:nvSpPr>
        <p:spPr>
          <a:xfrm>
            <a:off x="1371600" y="2121196"/>
            <a:ext cx="9448800" cy="4449725"/>
          </a:xfrm>
        </p:spPr>
        <p:txBody>
          <a:bodyPr>
            <a:normAutofit/>
          </a:bodyPr>
          <a:lstStyle/>
          <a:p>
            <a:r>
              <a:rPr lang="en-US" altLang="en-US" sz="2400" dirty="0"/>
              <a:t>There are a number of systems by which we can classify abnormal patterns of thinking, </a:t>
            </a:r>
            <a:r>
              <a:rPr lang="en-US" altLang="en-US" sz="2400" dirty="0" err="1"/>
              <a:t>behaviour</a:t>
            </a:r>
            <a:r>
              <a:rPr lang="en-US" altLang="en-US" sz="2400" dirty="0"/>
              <a:t> and emotion into mental disorders.  These systems not only classify abnormality, but give guidance on how to diagnose them</a:t>
            </a:r>
          </a:p>
          <a:p>
            <a:r>
              <a:rPr lang="en-US" altLang="en-US" sz="2400" dirty="0"/>
              <a:t>The two most widely used systems of classification and diagnosis are </a:t>
            </a:r>
            <a:r>
              <a:rPr lang="en-US" altLang="en-US" sz="2400" b="1" dirty="0" err="1"/>
              <a:t>ICD</a:t>
            </a:r>
            <a:r>
              <a:rPr lang="en-US" altLang="en-US" sz="2400" b="1" dirty="0"/>
              <a:t> </a:t>
            </a:r>
            <a:r>
              <a:rPr lang="en-US" altLang="en-US" sz="2400" dirty="0"/>
              <a:t>and </a:t>
            </a:r>
            <a:r>
              <a:rPr lang="en-US" altLang="en-US" sz="2400" b="1" dirty="0"/>
              <a:t>DSM</a:t>
            </a:r>
          </a:p>
          <a:p>
            <a:pPr>
              <a:buClr>
                <a:schemeClr val="tx1"/>
              </a:buClr>
            </a:pPr>
            <a:r>
              <a:rPr lang="en-US" altLang="en-US" sz="2400" b="1" dirty="0" err="1">
                <a:solidFill>
                  <a:srgbClr val="0000CC"/>
                </a:solidFill>
              </a:rPr>
              <a:t>ICD</a:t>
            </a:r>
            <a:r>
              <a:rPr lang="en-US" altLang="en-US" sz="2400" dirty="0"/>
              <a:t>: </a:t>
            </a:r>
            <a:r>
              <a:rPr lang="en-US" altLang="en-US" sz="2400" i="1" dirty="0"/>
              <a:t>International Classification of the Causes of Disease and Death</a:t>
            </a:r>
            <a:r>
              <a:rPr lang="en-US" altLang="en-US" sz="2400" dirty="0"/>
              <a:t> (World Health</a:t>
            </a:r>
            <a:r>
              <a:rPr lang="en-GB" altLang="en-US" sz="2400" dirty="0"/>
              <a:t> Organisation) – recognises a range of subtypes</a:t>
            </a:r>
          </a:p>
          <a:p>
            <a:pPr>
              <a:buClr>
                <a:schemeClr val="tx1"/>
              </a:buClr>
            </a:pPr>
            <a:r>
              <a:rPr lang="en-GB" altLang="en-US" sz="2400" b="1" dirty="0">
                <a:solidFill>
                  <a:srgbClr val="0000CC"/>
                </a:solidFill>
              </a:rPr>
              <a:t>DSM</a:t>
            </a:r>
            <a:r>
              <a:rPr lang="en-GB" altLang="en-US" sz="2400" dirty="0"/>
              <a:t>: </a:t>
            </a:r>
            <a:r>
              <a:rPr lang="en-US" altLang="en-US" sz="2400" i="1" dirty="0"/>
              <a:t>Diagnostic and Statistical Manual of Mental Disorder </a:t>
            </a:r>
            <a:r>
              <a:rPr lang="en-US" altLang="en-US" sz="2400" dirty="0"/>
              <a:t>(American Psychiatric Association) – used to also </a:t>
            </a:r>
            <a:r>
              <a:rPr lang="en-US" altLang="en-US" sz="2400" dirty="0" err="1"/>
              <a:t>recognise</a:t>
            </a:r>
            <a:r>
              <a:rPr lang="en-US" altLang="en-US" sz="2400" dirty="0"/>
              <a:t> the subtypes but the most recent DSM-5 have dropped these.</a:t>
            </a:r>
            <a:endParaRPr lang="en-GB" altLang="en-US" sz="2400" dirty="0"/>
          </a:p>
        </p:txBody>
      </p:sp>
      <p:pic>
        <p:nvPicPr>
          <p:cNvPr id="819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16950" y="134938"/>
            <a:ext cx="1422400" cy="14224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88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3337-1F37-43AE-90D5-304EEE1AC99F}"/>
              </a:ext>
            </a:extLst>
          </p:cNvPr>
          <p:cNvSpPr>
            <a:spLocks noGrp="1"/>
          </p:cNvSpPr>
          <p:nvPr>
            <p:ph type="title"/>
          </p:nvPr>
        </p:nvSpPr>
        <p:spPr/>
        <p:txBody>
          <a:bodyPr>
            <a:normAutofit/>
          </a:bodyPr>
          <a:lstStyle/>
          <a:p>
            <a:r>
              <a:rPr lang="en-GB" dirty="0"/>
              <a:t>Positive Symptoms</a:t>
            </a:r>
          </a:p>
        </p:txBody>
      </p:sp>
      <p:sp>
        <p:nvSpPr>
          <p:cNvPr id="3" name="Content Placeholder 2">
            <a:extLst>
              <a:ext uri="{FF2B5EF4-FFF2-40B4-BE49-F238E27FC236}">
                <a16:creationId xmlns:a16="http://schemas.microsoft.com/office/drawing/2014/main" id="{E348B906-A165-4923-98FF-88C1CE041995}"/>
              </a:ext>
            </a:extLst>
          </p:cNvPr>
          <p:cNvSpPr>
            <a:spLocks noGrp="1"/>
          </p:cNvSpPr>
          <p:nvPr>
            <p:ph idx="1"/>
          </p:nvPr>
        </p:nvSpPr>
        <p:spPr/>
        <p:txBody>
          <a:bodyPr>
            <a:normAutofit fontScale="85000" lnSpcReduction="10000"/>
          </a:bodyPr>
          <a:lstStyle/>
          <a:p>
            <a:pPr marL="0" indent="0">
              <a:buNone/>
            </a:pPr>
            <a:r>
              <a:rPr lang="en-GB" dirty="0"/>
              <a:t>an excess or distortion of normal functions: including hallucinations and delusions.</a:t>
            </a:r>
          </a:p>
          <a:p>
            <a:r>
              <a:rPr lang="en-GB" dirty="0">
                <a:solidFill>
                  <a:srgbClr val="FF0000"/>
                </a:solidFill>
                <a:highlight>
                  <a:srgbClr val="FFFF00"/>
                </a:highlight>
              </a:rPr>
              <a:t>Hallucinations</a:t>
            </a:r>
            <a:r>
              <a:rPr lang="en-GB" dirty="0"/>
              <a:t> are usually auditory or visual perceptions of things that are not present. Imagined stimuli could involve any of the senses. Voices are usually heard coming from outside the person’s head giving instructions on how to behave.</a:t>
            </a:r>
          </a:p>
          <a:p>
            <a:r>
              <a:rPr lang="en-GB" dirty="0">
                <a:solidFill>
                  <a:srgbClr val="FF0000"/>
                </a:solidFill>
                <a:highlight>
                  <a:srgbClr val="FFFF00"/>
                </a:highlight>
              </a:rPr>
              <a:t>Delusions</a:t>
            </a:r>
            <a:r>
              <a:rPr lang="en-GB" dirty="0"/>
              <a:t> are false beliefs. Usually the person has convinced him/herself that he/she is someone powerful or important, such as Jesus Christ, the Queen (e.g. Delusions of Grandeur). There are also delusions of being paranoid, worrying that people are out to get them.</a:t>
            </a:r>
          </a:p>
          <a:p>
            <a:r>
              <a:rPr lang="en-GB" dirty="0">
                <a:highlight>
                  <a:srgbClr val="FFFF00"/>
                </a:highlight>
              </a:rPr>
              <a:t>Psychomotor Disturbances: </a:t>
            </a:r>
            <a:r>
              <a:rPr lang="en-GB" dirty="0"/>
              <a:t>Stereotypical – Rocking backwards and forwards, twitches, &amp; repetitive behaviours.</a:t>
            </a:r>
            <a:br>
              <a:rPr lang="en-GB" dirty="0"/>
            </a:br>
            <a:r>
              <a:rPr lang="en-GB" dirty="0">
                <a:highlight>
                  <a:srgbClr val="FFFF00"/>
                </a:highlight>
              </a:rPr>
              <a:t>Catatonia-</a:t>
            </a:r>
            <a:r>
              <a:rPr lang="en-GB" dirty="0"/>
              <a:t> staying in position for hours/days on end, cut off from the world.</a:t>
            </a:r>
          </a:p>
          <a:p>
            <a:pPr marL="0" indent="0">
              <a:buNone/>
            </a:pPr>
            <a:endParaRPr lang="en-GB" dirty="0"/>
          </a:p>
        </p:txBody>
      </p:sp>
    </p:spTree>
    <p:extLst>
      <p:ext uri="{BB962C8B-B14F-4D97-AF65-F5344CB8AC3E}">
        <p14:creationId xmlns:p14="http://schemas.microsoft.com/office/powerpoint/2010/main" val="3055019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BDE45-693F-482F-8844-FC5F411C41BD}"/>
              </a:ext>
            </a:extLst>
          </p:cNvPr>
          <p:cNvSpPr>
            <a:spLocks noGrp="1"/>
          </p:cNvSpPr>
          <p:nvPr>
            <p:ph type="title"/>
          </p:nvPr>
        </p:nvSpPr>
        <p:spPr/>
        <p:txBody>
          <a:bodyPr/>
          <a:lstStyle/>
          <a:p>
            <a:r>
              <a:rPr lang="en-GB" dirty="0"/>
              <a:t>Negative Symptoms</a:t>
            </a:r>
          </a:p>
        </p:txBody>
      </p:sp>
      <p:sp>
        <p:nvSpPr>
          <p:cNvPr id="3" name="Content Placeholder 2">
            <a:extLst>
              <a:ext uri="{FF2B5EF4-FFF2-40B4-BE49-F238E27FC236}">
                <a16:creationId xmlns:a16="http://schemas.microsoft.com/office/drawing/2014/main" id="{0E643BE5-956F-44D5-A758-7315BEFBE718}"/>
              </a:ext>
            </a:extLst>
          </p:cNvPr>
          <p:cNvSpPr>
            <a:spLocks noGrp="1"/>
          </p:cNvSpPr>
          <p:nvPr>
            <p:ph idx="1"/>
          </p:nvPr>
        </p:nvSpPr>
        <p:spPr/>
        <p:txBody>
          <a:bodyPr>
            <a:normAutofit fontScale="92500"/>
          </a:bodyPr>
          <a:lstStyle/>
          <a:p>
            <a:pPr marL="0" indent="0">
              <a:buNone/>
            </a:pPr>
            <a:r>
              <a:rPr lang="en-GB" dirty="0"/>
              <a:t>where normal functions are limited: including speech poverty and avolition.</a:t>
            </a:r>
          </a:p>
          <a:p>
            <a:r>
              <a:rPr lang="en-GB" dirty="0">
                <a:highlight>
                  <a:srgbClr val="FFFF00"/>
                </a:highlight>
              </a:rPr>
              <a:t>Thought disorder </a:t>
            </a:r>
            <a:r>
              <a:rPr lang="en-GB" dirty="0"/>
              <a:t>in which there are breaks in the train of thought and the person appears to make illogical jumps from one topic to another (loose association). Words may become confused and sentences incoherent (so called ‘word salad). Broadcasting is a thought disorder whereby a person believes their thoughts are being broadcast to others, for example over the radio or through TV. Alogia – aka </a:t>
            </a:r>
            <a:r>
              <a:rPr lang="en-GB" dirty="0">
                <a:solidFill>
                  <a:srgbClr val="FF0000"/>
                </a:solidFill>
                <a:highlight>
                  <a:srgbClr val="FFFF00"/>
                </a:highlight>
              </a:rPr>
              <a:t>speech</a:t>
            </a:r>
            <a:r>
              <a:rPr lang="en-GB" dirty="0">
                <a:highlight>
                  <a:srgbClr val="FFFF00"/>
                </a:highlight>
              </a:rPr>
              <a:t> </a:t>
            </a:r>
            <a:r>
              <a:rPr lang="en-GB" dirty="0">
                <a:solidFill>
                  <a:srgbClr val="FF0000"/>
                </a:solidFill>
                <a:highlight>
                  <a:srgbClr val="FFFF00"/>
                </a:highlight>
              </a:rPr>
              <a:t>poverty</a:t>
            </a:r>
            <a:r>
              <a:rPr lang="en-GB" dirty="0">
                <a:highlight>
                  <a:srgbClr val="FFFF00"/>
                </a:highlight>
              </a:rPr>
              <a:t> </a:t>
            </a:r>
            <a:r>
              <a:rPr lang="en-GB" dirty="0"/>
              <a:t>– is a thought disorder were correct words are used but with little meaning.</a:t>
            </a:r>
          </a:p>
          <a:p>
            <a:r>
              <a:rPr lang="en-GB" dirty="0">
                <a:solidFill>
                  <a:srgbClr val="FF0000"/>
                </a:solidFill>
                <a:highlight>
                  <a:srgbClr val="FFFF00"/>
                </a:highlight>
              </a:rPr>
              <a:t>Avolition</a:t>
            </a:r>
            <a:r>
              <a:rPr lang="en-GB" dirty="0"/>
              <a:t>: Lack of volition (i.e. desire): in which a person becomes totally apathetic and sits around waiting for things to happen. They engage in no self motivated behaviour. Their get up and go has got up and gone!</a:t>
            </a:r>
          </a:p>
          <a:p>
            <a:endParaRPr lang="en-GB" dirty="0"/>
          </a:p>
        </p:txBody>
      </p:sp>
    </p:spTree>
    <p:extLst>
      <p:ext uri="{BB962C8B-B14F-4D97-AF65-F5344CB8AC3E}">
        <p14:creationId xmlns:p14="http://schemas.microsoft.com/office/powerpoint/2010/main" val="3916778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2E0F2-3CFF-4283-BEC2-75E366287AC6}"/>
              </a:ext>
            </a:extLst>
          </p:cNvPr>
          <p:cNvSpPr>
            <a:spLocks noGrp="1"/>
          </p:cNvSpPr>
          <p:nvPr>
            <p:ph type="title"/>
          </p:nvPr>
        </p:nvSpPr>
        <p:spPr/>
        <p:txBody>
          <a:bodyPr/>
          <a:lstStyle/>
          <a:p>
            <a:r>
              <a:rPr lang="en-GB" dirty="0"/>
              <a:t>Recap</a:t>
            </a:r>
          </a:p>
        </p:txBody>
      </p:sp>
      <p:sp>
        <p:nvSpPr>
          <p:cNvPr id="3" name="Content Placeholder 2">
            <a:extLst>
              <a:ext uri="{FF2B5EF4-FFF2-40B4-BE49-F238E27FC236}">
                <a16:creationId xmlns:a16="http://schemas.microsoft.com/office/drawing/2014/main" id="{22066D77-FB89-416A-82A4-C7571EE662E5}"/>
              </a:ext>
            </a:extLst>
          </p:cNvPr>
          <p:cNvSpPr>
            <a:spLocks noGrp="1"/>
          </p:cNvSpPr>
          <p:nvPr>
            <p:ph idx="1"/>
          </p:nvPr>
        </p:nvSpPr>
        <p:spPr/>
        <p:txBody>
          <a:bodyPr>
            <a:normAutofit/>
          </a:bodyPr>
          <a:lstStyle/>
          <a:p>
            <a:r>
              <a:rPr lang="en-GB" dirty="0"/>
              <a:t>The specification specifically names co-morbidity, culture and gender bias as well as symptom overlap when we talk about reliability and validity - but what is reliability and validity?</a:t>
            </a:r>
          </a:p>
          <a:p>
            <a:pPr lvl="1"/>
            <a:r>
              <a:rPr lang="en-GB" dirty="0"/>
              <a:t>Reliability: Measures consistency. It is about the extent to which psychiatrists can agree on the same diagnoses when independently assessing patients.</a:t>
            </a:r>
          </a:p>
          <a:p>
            <a:pPr lvl="1"/>
            <a:r>
              <a:rPr lang="en-GB" dirty="0"/>
              <a:t>Validity: Is all about measuring what you want to measure, in our case how accurate diagnosis for schizophrenia is. If you create a test that does not measure schizophrenia then it is not valid.</a:t>
            </a:r>
          </a:p>
          <a:p>
            <a:r>
              <a:rPr lang="en-GB" dirty="0"/>
              <a:t>These two go hand in hand, if a test is unreliable and keeps coming up with different conclusions when repeated then it cannot be valid (and vice versa).</a:t>
            </a:r>
          </a:p>
        </p:txBody>
      </p:sp>
    </p:spTree>
    <p:extLst>
      <p:ext uri="{BB962C8B-B14F-4D97-AF65-F5344CB8AC3E}">
        <p14:creationId xmlns:p14="http://schemas.microsoft.com/office/powerpoint/2010/main" val="1229418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3532-5B4B-479D-911A-6698126CE80B}"/>
              </a:ext>
            </a:extLst>
          </p:cNvPr>
          <p:cNvSpPr>
            <a:spLocks noGrp="1"/>
          </p:cNvSpPr>
          <p:nvPr>
            <p:ph type="title"/>
          </p:nvPr>
        </p:nvSpPr>
        <p:spPr/>
        <p:txBody>
          <a:bodyPr>
            <a:normAutofit fontScale="90000"/>
          </a:bodyPr>
          <a:lstStyle/>
          <a:p>
            <a:r>
              <a:rPr lang="en-GB" dirty="0"/>
              <a:t>In parts of the world the DSM diagnostic tool is used while other parts may use the ICD tool to diagnose Schizophrenia.</a:t>
            </a:r>
          </a:p>
        </p:txBody>
      </p:sp>
      <p:sp>
        <p:nvSpPr>
          <p:cNvPr id="3" name="Content Placeholder 2">
            <a:extLst>
              <a:ext uri="{FF2B5EF4-FFF2-40B4-BE49-F238E27FC236}">
                <a16:creationId xmlns:a16="http://schemas.microsoft.com/office/drawing/2014/main" id="{F585C428-0E41-4629-A3F5-11F581458919}"/>
              </a:ext>
            </a:extLst>
          </p:cNvPr>
          <p:cNvSpPr>
            <a:spLocks noGrp="1"/>
          </p:cNvSpPr>
          <p:nvPr>
            <p:ph idx="1"/>
          </p:nvPr>
        </p:nvSpPr>
        <p:spPr>
          <a:xfrm>
            <a:off x="446567" y="1825625"/>
            <a:ext cx="11313042" cy="4667250"/>
          </a:xfrm>
        </p:spPr>
        <p:txBody>
          <a:bodyPr>
            <a:normAutofit fontScale="40000" lnSpcReduction="20000"/>
          </a:bodyPr>
          <a:lstStyle/>
          <a:p>
            <a:endParaRPr lang="en-GB" dirty="0"/>
          </a:p>
          <a:p>
            <a:r>
              <a:rPr lang="en-GB" dirty="0"/>
              <a:t>Issues with reliability first arise as both these tools have different diagnostic criteria’s; for example the DSM tool previously recognised 5 sub-types of schizophrenia while the ICD tool recognised 7 subtypes. Although now updated, this means diagnosis was not consistent between different parts of the world dependent on the tool being used. This means one country may have diagnosed someone as normal while another place with the same symptoms may see them as Schizophrenic. Therefore there is a clear cultural bias dependent on which identification tool is being used and where the individual is in the world highlighting how inconsistent and unreliable diagnosis actually is. This raises ethical concerns particularly when you consider the stigmatisation that follows a diagnosis of a mental disorder.</a:t>
            </a:r>
          </a:p>
          <a:p>
            <a:r>
              <a:rPr lang="en-GB" dirty="0"/>
              <a:t>Cultural issues have contributed to significant variation between countries when it comes to the diagnosis of schizophrenia even when using the same criteria. Copeland (1971) gave 134 US and 194 British psychiatrists a description of a patient. </a:t>
            </a:r>
            <a:r>
              <a:rPr lang="en-GB" dirty="0">
                <a:highlight>
                  <a:srgbClr val="FFFF00"/>
                </a:highlight>
              </a:rPr>
              <a:t>69% of US psychiatrists gave a diagnosis of schizophrenia while only 2% of British psychiatrists</a:t>
            </a:r>
            <a:r>
              <a:rPr lang="en-GB" dirty="0"/>
              <a:t> concluded the same highlighting issues with consistency and reliability.</a:t>
            </a:r>
          </a:p>
          <a:p>
            <a:r>
              <a:rPr lang="en-GB" dirty="0">
                <a:highlight>
                  <a:srgbClr val="FFFF00"/>
                </a:highlight>
              </a:rPr>
              <a:t>In Britain people of Afro-Caribbean descent are more likely to be diagnosed as schizophrenic when compared to people who are white again highlighting diagnosis may not be valid</a:t>
            </a:r>
            <a:r>
              <a:rPr lang="en-GB" dirty="0"/>
              <a:t>. It could be argued the stress ethnic minority groups face contributes to this increased risk or that diagnosis itself is invalid. The fact that diagnosis is not consistent raises the issue of validity as we clearly cannot define schizophrenia correctly for a reliable diagnosis.</a:t>
            </a:r>
          </a:p>
          <a:p>
            <a:r>
              <a:rPr lang="en-GB" dirty="0">
                <a:highlight>
                  <a:srgbClr val="FFFF00"/>
                </a:highlight>
              </a:rPr>
              <a:t>Gender bias in diagnosis is another issue</a:t>
            </a:r>
            <a:r>
              <a:rPr lang="en-GB" dirty="0"/>
              <a:t> although the accepted belief is that males and females are equally vulnerable to developing schizophrenia. Some argue that clinicians, most of which are men, misapply the diagnostic criteria to women and research findings show 50% more male sufferers due to this gender bias when diagnosing patients. Clinicians also fail to consider that males tend to suffer more negative symptoms than women and have higher levels of substance abuse while females have better recovery and relapse rates. Males and females also tend to have different predisposing factors giving them different vulnerability levels at different points in life and this is another factor clinicians tend to ignore contributing to this gender bias.</a:t>
            </a:r>
          </a:p>
          <a:p>
            <a:r>
              <a:rPr lang="en-GB" dirty="0"/>
              <a:t>Gender differences in classification of the disorder occurs too, with first onset occurring earlier in males between the ages of 18 and 25. In females first onset is generally 4 and 10 years later between the ages of 25 and 35 years and this under-diagnosis and difference between genders highlights the lack of validity in diagnosis.</a:t>
            </a:r>
          </a:p>
          <a:p>
            <a:r>
              <a:rPr lang="en-GB" dirty="0">
                <a:highlight>
                  <a:srgbClr val="FFFF00"/>
                </a:highlight>
              </a:rPr>
              <a:t>Symptom overlap is another issue affecting reliability and validity. Many of the positive and negative symptoms of schizophrenia are found in many other disorders such as depression and bipolar disorder. </a:t>
            </a:r>
            <a:r>
              <a:rPr lang="en-GB" dirty="0" err="1">
                <a:highlight>
                  <a:srgbClr val="FFFF00"/>
                </a:highlight>
              </a:rPr>
              <a:t>Ellason</a:t>
            </a:r>
            <a:r>
              <a:rPr lang="en-GB" dirty="0">
                <a:highlight>
                  <a:srgbClr val="FFFF00"/>
                </a:highlight>
              </a:rPr>
              <a:t> and Ross (1995) highlight how people with dissociative identity disorder (DID) actually have more schizophrenic symptoms than those diagnosed with schizophrenia themselves</a:t>
            </a:r>
            <a:r>
              <a:rPr lang="en-GB" dirty="0"/>
              <a:t>. Read (2004) also argued that most people with schizophrenia actually have enough symptoms that overlap with other disorders that they could receive one other diagnosis. This again calls into question the validity of both the classification and diagnosis of schizophrenia suggesting it may not be different to bipolar disorder or DID.</a:t>
            </a:r>
          </a:p>
          <a:p>
            <a:r>
              <a:rPr lang="en-GB" dirty="0">
                <a:highlight>
                  <a:srgbClr val="FFFF00"/>
                </a:highlight>
              </a:rPr>
              <a:t>Co-morbidity is another issue undermining reliable diagnosis. This is when one or more additional disorders or diseases occur simultaneously </a:t>
            </a:r>
            <a:r>
              <a:rPr lang="en-GB" dirty="0"/>
              <a:t>with schizophrenia and this can affect reliable diagnosis as confusion arises over which disorder is being diagnosed. Schizophrenics often suffer from various forms of depression and this raises the issue of descriptive validity as having simultaneous disorders suggests schizophrenia may not be a separate disorder itself.</a:t>
            </a:r>
          </a:p>
        </p:txBody>
      </p:sp>
    </p:spTree>
    <p:extLst>
      <p:ext uri="{BB962C8B-B14F-4D97-AF65-F5344CB8AC3E}">
        <p14:creationId xmlns:p14="http://schemas.microsoft.com/office/powerpoint/2010/main" val="1952642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41548-3920-4327-BF86-3F363B28E9DE}"/>
              </a:ext>
            </a:extLst>
          </p:cNvPr>
          <p:cNvSpPr>
            <a:spLocks noGrp="1"/>
          </p:cNvSpPr>
          <p:nvPr>
            <p:ph type="title"/>
          </p:nvPr>
        </p:nvSpPr>
        <p:spPr/>
        <p:txBody>
          <a:bodyPr/>
          <a:lstStyle/>
          <a:p>
            <a:r>
              <a:rPr lang="en-GB" dirty="0" err="1"/>
              <a:t>Pseudopatients</a:t>
            </a:r>
            <a:endParaRPr lang="en-GB" dirty="0"/>
          </a:p>
        </p:txBody>
      </p:sp>
      <p:sp>
        <p:nvSpPr>
          <p:cNvPr id="3" name="Content Placeholder 2">
            <a:extLst>
              <a:ext uri="{FF2B5EF4-FFF2-40B4-BE49-F238E27FC236}">
                <a16:creationId xmlns:a16="http://schemas.microsoft.com/office/drawing/2014/main" id="{AA07EAFC-07F7-4927-805C-3BBEB6C9395D}"/>
              </a:ext>
            </a:extLst>
          </p:cNvPr>
          <p:cNvSpPr>
            <a:spLocks noGrp="1"/>
          </p:cNvSpPr>
          <p:nvPr>
            <p:ph idx="1"/>
          </p:nvPr>
        </p:nvSpPr>
        <p:spPr/>
        <p:txBody>
          <a:bodyPr/>
          <a:lstStyle/>
          <a:p>
            <a:pPr marL="0" indent="0">
              <a:buNone/>
            </a:pPr>
            <a:r>
              <a:rPr lang="en-GB" dirty="0"/>
              <a:t>David Rosenhan (1973) </a:t>
            </a:r>
            <a:r>
              <a:rPr lang="en-GB" dirty="0">
                <a:hlinkClick r:id="rId2"/>
              </a:rPr>
              <a:t>famous experiment </a:t>
            </a:r>
            <a:r>
              <a:rPr lang="en-GB" dirty="0"/>
              <a:t>involving </a:t>
            </a:r>
            <a:r>
              <a:rPr lang="en-GB" dirty="0" err="1"/>
              <a:t>Pseudopatients</a:t>
            </a:r>
            <a:r>
              <a:rPr lang="en-GB" dirty="0"/>
              <a:t> led to 8 normal people being kept in hospital despite behaving normally.</a:t>
            </a:r>
            <a:br>
              <a:rPr lang="en-GB" dirty="0"/>
            </a:br>
            <a:r>
              <a:rPr lang="en-GB" dirty="0"/>
              <a:t>This suggests the doctors had no valid method for detecting schizophrenia. They assumed the bogus patients were schizophrenic with no real evidence. In a follow up study they rejected genuine patients whom they assumed were part of the deception.</a:t>
            </a:r>
          </a:p>
        </p:txBody>
      </p:sp>
    </p:spTree>
    <p:extLst>
      <p:ext uri="{BB962C8B-B14F-4D97-AF65-F5344CB8AC3E}">
        <p14:creationId xmlns:p14="http://schemas.microsoft.com/office/powerpoint/2010/main" val="5926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59A06-9EB2-4A7B-9452-75160AFAD072}"/>
              </a:ext>
            </a:extLst>
          </p:cNvPr>
          <p:cNvSpPr>
            <a:spLocks noGrp="1"/>
          </p:cNvSpPr>
          <p:nvPr>
            <p:ph type="title"/>
          </p:nvPr>
        </p:nvSpPr>
        <p:spPr/>
        <p:txBody>
          <a:bodyPr/>
          <a:lstStyle/>
          <a:p>
            <a:r>
              <a:rPr lang="en-GB" dirty="0"/>
              <a:t>Research</a:t>
            </a:r>
          </a:p>
        </p:txBody>
      </p:sp>
      <p:sp>
        <p:nvSpPr>
          <p:cNvPr id="3" name="Content Placeholder 2">
            <a:extLst>
              <a:ext uri="{FF2B5EF4-FFF2-40B4-BE49-F238E27FC236}">
                <a16:creationId xmlns:a16="http://schemas.microsoft.com/office/drawing/2014/main" id="{D19AD412-FC7A-45CD-88F9-A042C5082607}"/>
              </a:ext>
            </a:extLst>
          </p:cNvPr>
          <p:cNvSpPr>
            <a:spLocks noGrp="1"/>
          </p:cNvSpPr>
          <p:nvPr>
            <p:ph idx="1"/>
          </p:nvPr>
        </p:nvSpPr>
        <p:spPr/>
        <p:txBody>
          <a:bodyPr/>
          <a:lstStyle/>
          <a:p>
            <a:pPr marL="0" indent="0">
              <a:buNone/>
            </a:pPr>
            <a:r>
              <a:rPr lang="en-GB" dirty="0">
                <a:highlight>
                  <a:srgbClr val="FFFF00"/>
                </a:highlight>
              </a:rPr>
              <a:t>Sim et al (2006) </a:t>
            </a:r>
            <a:r>
              <a:rPr lang="en-GB" dirty="0"/>
              <a:t>reported that of 142 hospitalised schizophrenics, 32% had an additional mental disorder highlighting the problem co-morbidity can create in achieving a reliable and valid diagnosis. </a:t>
            </a:r>
            <a:r>
              <a:rPr lang="en-GB" dirty="0" err="1">
                <a:highlight>
                  <a:srgbClr val="FFFF00"/>
                </a:highlight>
              </a:rPr>
              <a:t>Jeste</a:t>
            </a:r>
            <a:r>
              <a:rPr lang="en-GB" dirty="0">
                <a:highlight>
                  <a:srgbClr val="FFFF00"/>
                </a:highlight>
              </a:rPr>
              <a:t> </a:t>
            </a:r>
            <a:r>
              <a:rPr lang="en-GB" dirty="0" err="1">
                <a:highlight>
                  <a:srgbClr val="FFFF00"/>
                </a:highlight>
              </a:rPr>
              <a:t>er</a:t>
            </a:r>
            <a:r>
              <a:rPr lang="en-GB" dirty="0">
                <a:highlight>
                  <a:srgbClr val="FFFF00"/>
                </a:highlight>
              </a:rPr>
              <a:t> al (2009) </a:t>
            </a:r>
            <a:r>
              <a:rPr lang="en-GB" dirty="0"/>
              <a:t>stated that schizophrenics with co-morbid conditions are excluded from research yet form the majority of patients. This suggests research findings into the causes of schizophrenia cannot be generalised to most sufferers. This also has a knock-on effect in terms of the treatments sufferers should receive.</a:t>
            </a:r>
          </a:p>
        </p:txBody>
      </p:sp>
    </p:spTree>
    <p:extLst>
      <p:ext uri="{BB962C8B-B14F-4D97-AF65-F5344CB8AC3E}">
        <p14:creationId xmlns:p14="http://schemas.microsoft.com/office/powerpoint/2010/main" val="1413649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9E194-2C9F-4E7A-BAAE-7EA5EFEFC25F}"/>
              </a:ext>
            </a:extLst>
          </p:cNvPr>
          <p:cNvSpPr>
            <a:spLocks noGrp="1"/>
          </p:cNvSpPr>
          <p:nvPr>
            <p:ph type="title"/>
          </p:nvPr>
        </p:nvSpPr>
        <p:spPr/>
        <p:txBody>
          <a:bodyPr/>
          <a:lstStyle/>
          <a:p>
            <a:r>
              <a:rPr lang="en-GB" dirty="0"/>
              <a:t>research</a:t>
            </a:r>
          </a:p>
        </p:txBody>
      </p:sp>
      <p:sp>
        <p:nvSpPr>
          <p:cNvPr id="3" name="Content Placeholder 2">
            <a:extLst>
              <a:ext uri="{FF2B5EF4-FFF2-40B4-BE49-F238E27FC236}">
                <a16:creationId xmlns:a16="http://schemas.microsoft.com/office/drawing/2014/main" id="{C0E10A4D-D0BC-4C53-A6A5-8C259C1D747D}"/>
              </a:ext>
            </a:extLst>
          </p:cNvPr>
          <p:cNvSpPr>
            <a:spLocks noGrp="1"/>
          </p:cNvSpPr>
          <p:nvPr>
            <p:ph idx="1"/>
          </p:nvPr>
        </p:nvSpPr>
        <p:spPr/>
        <p:txBody>
          <a:bodyPr>
            <a:normAutofit lnSpcReduction="10000"/>
          </a:bodyPr>
          <a:lstStyle/>
          <a:p>
            <a:pPr marL="0" indent="0">
              <a:buNone/>
            </a:pPr>
            <a:r>
              <a:rPr lang="en-GB" dirty="0">
                <a:highlight>
                  <a:srgbClr val="FFFF00"/>
                </a:highlight>
              </a:rPr>
              <a:t>Fernando (1988) </a:t>
            </a:r>
            <a:r>
              <a:rPr lang="en-GB" dirty="0"/>
              <a:t>argued that people from ethnic minorities experience greater levels of racism, prejudice, poverty and racism than the white population and these stressors trigger schizophrenia and explained cultural biases so should be expected in diagnosis. However </a:t>
            </a:r>
            <a:r>
              <a:rPr lang="en-GB" dirty="0">
                <a:highlight>
                  <a:srgbClr val="FFFF00"/>
                </a:highlight>
              </a:rPr>
              <a:t>Cochrane (1983) </a:t>
            </a:r>
            <a:r>
              <a:rPr lang="en-GB" dirty="0"/>
              <a:t>highlighted how it was only the Afro-Caribbean people who were more likely to be diagnosed and one possible explanation proposes the diagnosis of the disorder is valid but people of this background have little immunity to the flu (an illness common in Britain but not their country of origin). Children born to mothers who had the flu while pregnant have an 88% increased chance of developing schizophrenia which would explain higher levels of diagnosis in Afro-Caribbean people.</a:t>
            </a:r>
          </a:p>
        </p:txBody>
      </p:sp>
    </p:spTree>
    <p:extLst>
      <p:ext uri="{BB962C8B-B14F-4D97-AF65-F5344CB8AC3E}">
        <p14:creationId xmlns:p14="http://schemas.microsoft.com/office/powerpoint/2010/main" val="3931847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37EB1-FBE4-4222-AA3C-1D76A8EC5F96}"/>
              </a:ext>
            </a:extLst>
          </p:cNvPr>
          <p:cNvSpPr>
            <a:spLocks noGrp="1"/>
          </p:cNvSpPr>
          <p:nvPr>
            <p:ph type="title"/>
          </p:nvPr>
        </p:nvSpPr>
        <p:spPr/>
        <p:txBody>
          <a:bodyPr/>
          <a:lstStyle/>
          <a:p>
            <a:r>
              <a:rPr lang="en-GB" dirty="0"/>
              <a:t>Culture</a:t>
            </a:r>
          </a:p>
        </p:txBody>
      </p:sp>
      <p:sp>
        <p:nvSpPr>
          <p:cNvPr id="3" name="Content Placeholder 2">
            <a:extLst>
              <a:ext uri="{FF2B5EF4-FFF2-40B4-BE49-F238E27FC236}">
                <a16:creationId xmlns:a16="http://schemas.microsoft.com/office/drawing/2014/main" id="{60C972B8-F8C0-4243-B0E1-3731A30CDC9E}"/>
              </a:ext>
            </a:extLst>
          </p:cNvPr>
          <p:cNvSpPr>
            <a:spLocks noGrp="1"/>
          </p:cNvSpPr>
          <p:nvPr>
            <p:ph idx="1"/>
          </p:nvPr>
        </p:nvSpPr>
        <p:spPr/>
        <p:txBody>
          <a:bodyPr/>
          <a:lstStyle/>
          <a:p>
            <a:pPr marL="0" indent="0">
              <a:buNone/>
            </a:pPr>
            <a:r>
              <a:rPr lang="en-GB" dirty="0"/>
              <a:t>Culture – One of the biggest controversies in relation to classification and diagnosis is to do with cultural relativism and variations in diagnosis. For example in some Asian countries people are not expected to show emotional expression, whereas in certain Arabic cultures public emotion is encouraged and understood. Without this knowledge a person displaying overt emotional behaviour in a Western culture might be regarded as abnormal. </a:t>
            </a:r>
            <a:r>
              <a:rPr lang="en-GB" dirty="0">
                <a:highlight>
                  <a:srgbClr val="FFFF00"/>
                </a:highlight>
              </a:rPr>
              <a:t>Cochrane (1977) </a:t>
            </a:r>
            <a:r>
              <a:rPr lang="en-GB" dirty="0"/>
              <a:t>reported that the incidence of schizophrenia in the West Indies and the UK is 1 %, but that people of Afro-Caribbean origin are seven times more likely to be diagnosed as schizophrenic when living in the UK.</a:t>
            </a:r>
          </a:p>
        </p:txBody>
      </p:sp>
    </p:spTree>
    <p:extLst>
      <p:ext uri="{BB962C8B-B14F-4D97-AF65-F5344CB8AC3E}">
        <p14:creationId xmlns:p14="http://schemas.microsoft.com/office/powerpoint/2010/main" val="4200714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AC413-9456-4A3E-95C1-01160C2DF45C}"/>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A51E35FF-A09F-4D8B-BDC5-924CF044932C}"/>
              </a:ext>
            </a:extLst>
          </p:cNvPr>
          <p:cNvSpPr>
            <a:spLocks noGrp="1"/>
          </p:cNvSpPr>
          <p:nvPr>
            <p:ph idx="1"/>
          </p:nvPr>
        </p:nvSpPr>
        <p:spPr/>
        <p:txBody>
          <a:bodyPr>
            <a:normAutofit/>
          </a:bodyPr>
          <a:lstStyle/>
          <a:p>
            <a:r>
              <a:rPr lang="en-GB" dirty="0"/>
              <a:t>Q1. Explain how symptom overlap might lead to problems with the diagnosis and / or classification of schizophrenia. (Total 2 marks) </a:t>
            </a:r>
          </a:p>
          <a:p>
            <a:r>
              <a:rPr lang="en-GB" dirty="0"/>
              <a:t>Q2. In the context of schizophrenia, outline what is meant by co-morbidity. (Total 2 marks) </a:t>
            </a:r>
          </a:p>
          <a:p>
            <a:r>
              <a:rPr lang="en-GB" dirty="0"/>
              <a:t>Q3. Discuss issues associated with the classification and / or diagnosis of schizophrenia. (Total 16 marks)</a:t>
            </a:r>
          </a:p>
        </p:txBody>
      </p:sp>
    </p:spTree>
    <p:extLst>
      <p:ext uri="{BB962C8B-B14F-4D97-AF65-F5344CB8AC3E}">
        <p14:creationId xmlns:p14="http://schemas.microsoft.com/office/powerpoint/2010/main" val="3819041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147D-1A4B-43DB-ABAA-8DF1814D783E}"/>
              </a:ext>
            </a:extLst>
          </p:cNvPr>
          <p:cNvSpPr>
            <a:spLocks noGrp="1"/>
          </p:cNvSpPr>
          <p:nvPr>
            <p:ph type="title"/>
          </p:nvPr>
        </p:nvSpPr>
        <p:spPr/>
        <p:txBody>
          <a:bodyPr/>
          <a:lstStyle/>
          <a:p>
            <a:r>
              <a:rPr lang="en-GB" dirty="0"/>
              <a:t>Q1</a:t>
            </a:r>
          </a:p>
        </p:txBody>
      </p:sp>
      <p:sp>
        <p:nvSpPr>
          <p:cNvPr id="3" name="Content Placeholder 2">
            <a:extLst>
              <a:ext uri="{FF2B5EF4-FFF2-40B4-BE49-F238E27FC236}">
                <a16:creationId xmlns:a16="http://schemas.microsoft.com/office/drawing/2014/main" id="{735C3894-95A6-41DD-8337-3DAB34EC6DF4}"/>
              </a:ext>
            </a:extLst>
          </p:cNvPr>
          <p:cNvSpPr>
            <a:spLocks noGrp="1"/>
          </p:cNvSpPr>
          <p:nvPr>
            <p:ph idx="1"/>
          </p:nvPr>
        </p:nvSpPr>
        <p:spPr/>
        <p:txBody>
          <a:bodyPr/>
          <a:lstStyle/>
          <a:p>
            <a:pPr marL="0" indent="0">
              <a:buNone/>
            </a:pPr>
            <a:r>
              <a:rPr lang="en-GB" dirty="0"/>
              <a:t>Possible content: </a:t>
            </a:r>
          </a:p>
          <a:p>
            <a:pPr marL="0" indent="0">
              <a:buNone/>
            </a:pPr>
            <a:r>
              <a:rPr lang="en-GB" dirty="0"/>
              <a:t>• shared symptoms could lead to an unreliable / incorrect diagnosis (not valid) </a:t>
            </a:r>
          </a:p>
          <a:p>
            <a:pPr marL="0" indent="0">
              <a:buNone/>
            </a:pPr>
            <a:r>
              <a:rPr lang="en-GB" dirty="0"/>
              <a:t>• because the person may exhibit a symptom typical of schizophrenia (e.g. delusions) but could instead have another condition with the same symptom (e.g. bipolar disorder).</a:t>
            </a:r>
          </a:p>
        </p:txBody>
      </p:sp>
    </p:spTree>
    <p:extLst>
      <p:ext uri="{BB962C8B-B14F-4D97-AF65-F5344CB8AC3E}">
        <p14:creationId xmlns:p14="http://schemas.microsoft.com/office/powerpoint/2010/main" val="1605628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8F0D-726D-4859-8D05-41DB6AFC1CAB}"/>
              </a:ext>
            </a:extLst>
          </p:cNvPr>
          <p:cNvSpPr>
            <a:spLocks noGrp="1"/>
          </p:cNvSpPr>
          <p:nvPr>
            <p:ph type="title"/>
          </p:nvPr>
        </p:nvSpPr>
        <p:spPr/>
        <p:txBody>
          <a:bodyPr/>
          <a:lstStyle/>
          <a:p>
            <a:r>
              <a:rPr lang="en-GB" dirty="0"/>
              <a:t>Q2</a:t>
            </a:r>
          </a:p>
        </p:txBody>
      </p:sp>
      <p:sp>
        <p:nvSpPr>
          <p:cNvPr id="3" name="Content Placeholder 2">
            <a:extLst>
              <a:ext uri="{FF2B5EF4-FFF2-40B4-BE49-F238E27FC236}">
                <a16:creationId xmlns:a16="http://schemas.microsoft.com/office/drawing/2014/main" id="{46DB45C2-E067-4F98-876D-9F1CDA8DE18E}"/>
              </a:ext>
            </a:extLst>
          </p:cNvPr>
          <p:cNvSpPr>
            <a:spLocks noGrp="1"/>
          </p:cNvSpPr>
          <p:nvPr>
            <p:ph idx="1"/>
          </p:nvPr>
        </p:nvSpPr>
        <p:spPr/>
        <p:txBody>
          <a:bodyPr/>
          <a:lstStyle/>
          <a:p>
            <a:pPr marL="0" indent="0">
              <a:buNone/>
            </a:pPr>
            <a:r>
              <a:rPr lang="en-GB" dirty="0"/>
              <a:t>Possible content: </a:t>
            </a:r>
          </a:p>
          <a:p>
            <a:r>
              <a:rPr lang="en-GB" dirty="0"/>
              <a:t>co-morbidity is where two conditions co-exist in the same individual at the same time / have a tendency to co-exist alongside each other </a:t>
            </a:r>
          </a:p>
          <a:p>
            <a:r>
              <a:rPr lang="en-GB" dirty="0"/>
              <a:t>so a person with schizophrenia might also at the same time be suffering from another condition, e.g. personality disorder, depression, alcoholism, etc.</a:t>
            </a:r>
          </a:p>
        </p:txBody>
      </p:sp>
    </p:spTree>
    <p:extLst>
      <p:ext uri="{BB962C8B-B14F-4D97-AF65-F5344CB8AC3E}">
        <p14:creationId xmlns:p14="http://schemas.microsoft.com/office/powerpoint/2010/main" val="744730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017F-735B-4F40-9B17-4FE65020BC48}"/>
              </a:ext>
            </a:extLst>
          </p:cNvPr>
          <p:cNvSpPr>
            <a:spLocks noGrp="1"/>
          </p:cNvSpPr>
          <p:nvPr>
            <p:ph type="title"/>
          </p:nvPr>
        </p:nvSpPr>
        <p:spPr/>
        <p:txBody>
          <a:bodyPr/>
          <a:lstStyle/>
          <a:p>
            <a:r>
              <a:rPr lang="en-GB" dirty="0"/>
              <a:t>Q3</a:t>
            </a:r>
          </a:p>
        </p:txBody>
      </p:sp>
      <p:sp>
        <p:nvSpPr>
          <p:cNvPr id="3" name="Content Placeholder 2">
            <a:extLst>
              <a:ext uri="{FF2B5EF4-FFF2-40B4-BE49-F238E27FC236}">
                <a16:creationId xmlns:a16="http://schemas.microsoft.com/office/drawing/2014/main" id="{D570C25C-DFC7-4860-97A3-63943B9E2F2C}"/>
              </a:ext>
            </a:extLst>
          </p:cNvPr>
          <p:cNvSpPr>
            <a:spLocks noGrp="1"/>
          </p:cNvSpPr>
          <p:nvPr>
            <p:ph idx="1"/>
          </p:nvPr>
        </p:nvSpPr>
        <p:spPr/>
        <p:txBody>
          <a:bodyPr>
            <a:normAutofit fontScale="85000" lnSpcReduction="20000"/>
          </a:bodyPr>
          <a:lstStyle/>
          <a:p>
            <a:pPr marL="0" indent="0">
              <a:buNone/>
            </a:pPr>
            <a:r>
              <a:rPr lang="en-GB" dirty="0">
                <a:solidFill>
                  <a:srgbClr val="0070C0"/>
                </a:solidFill>
              </a:rPr>
              <a:t>AO1 Credit is awarded for description of issues concerned with classification and diagnosis of schizophrenia, most of which are related in some way to reliability and validity. Some issues are specifically relevant to schizophrenia </a:t>
            </a:r>
            <a:r>
              <a:rPr lang="en-GB" dirty="0" err="1">
                <a:solidFill>
                  <a:srgbClr val="0070C0"/>
                </a:solidFill>
              </a:rPr>
              <a:t>eg</a:t>
            </a:r>
            <a:r>
              <a:rPr lang="en-GB" dirty="0">
                <a:solidFill>
                  <a:srgbClr val="0070C0"/>
                </a:solidFill>
              </a:rPr>
              <a:t> the range of symptoms / sub-types of schizophrenia and the difficulty of distinguishing between them. Reference may be made to co-morbidity, culture and gender bias. Other issues surrounding the classification and diagnosis of mental disorders in general can receive credit as long as they are made relevant to schizophrenia. </a:t>
            </a:r>
          </a:p>
          <a:p>
            <a:pPr marL="0" indent="0">
              <a:buNone/>
            </a:pPr>
            <a:r>
              <a:rPr lang="en-GB" dirty="0">
                <a:solidFill>
                  <a:srgbClr val="7030A0"/>
                </a:solidFill>
              </a:rPr>
              <a:t>AO3 Discussion should be of the issues identified when classifying and / or diagnosing schizophrenia. Answers should evaluate and offer commentary on the issues they have identified, for example by considering the consequences arising from the issue. Answers may include discussion of advantages of using classification systems in relation to effective treatment programmes and support and / or problems associated with classification and diagnosis. For example, diagnosis might lead to labelling and stigmatisation (</a:t>
            </a:r>
            <a:r>
              <a:rPr lang="en-GB" dirty="0" err="1">
                <a:solidFill>
                  <a:srgbClr val="7030A0"/>
                </a:solidFill>
              </a:rPr>
              <a:t>Scheff</a:t>
            </a:r>
            <a:r>
              <a:rPr lang="en-GB" dirty="0">
                <a:solidFill>
                  <a:srgbClr val="7030A0"/>
                </a:solidFill>
              </a:rPr>
              <a:t> 1966) causing long-term problems of getting / keeping employment and leading to a self-fulfilling prophecy</a:t>
            </a:r>
          </a:p>
        </p:txBody>
      </p:sp>
    </p:spTree>
    <p:extLst>
      <p:ext uri="{BB962C8B-B14F-4D97-AF65-F5344CB8AC3E}">
        <p14:creationId xmlns:p14="http://schemas.microsoft.com/office/powerpoint/2010/main" val="3494206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74CCE-28FD-432E-96F4-5268B819C3CA}"/>
              </a:ext>
            </a:extLst>
          </p:cNvPr>
          <p:cNvSpPr>
            <a:spLocks noGrp="1"/>
          </p:cNvSpPr>
          <p:nvPr>
            <p:ph type="title"/>
          </p:nvPr>
        </p:nvSpPr>
        <p:spPr/>
        <p:txBody>
          <a:bodyPr/>
          <a:lstStyle/>
          <a:p>
            <a:r>
              <a:rPr lang="en-GB" dirty="0">
                <a:hlinkClick r:id="rId2"/>
              </a:rPr>
              <a:t>Video</a:t>
            </a:r>
            <a:endParaRPr lang="en-GB" dirty="0"/>
          </a:p>
        </p:txBody>
      </p:sp>
      <p:sp>
        <p:nvSpPr>
          <p:cNvPr id="3" name="Content Placeholder 2">
            <a:extLst>
              <a:ext uri="{FF2B5EF4-FFF2-40B4-BE49-F238E27FC236}">
                <a16:creationId xmlns:a16="http://schemas.microsoft.com/office/drawing/2014/main" id="{CA5E8EA8-7143-4E00-A185-FF23A4A3282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25105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2453</Words>
  <Application>Microsoft Office PowerPoint</Application>
  <PresentationFormat>Widescreen</PresentationFormat>
  <Paragraphs>115</Paragraphs>
  <Slides>22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Schizophrenia</vt:lpstr>
      <vt:lpstr>Schizophrenia</vt:lpstr>
      <vt:lpstr>Classification of schizophrenia. Positive symptoms of schizophrenia, including hallucinations and delusions. Negative symptoms of schizophrenia, including speech poverty and avolition. Reliability and validity in diagnosis and classification of schizophrenia, including reference to co-morbidity, culture and gender bias and symptom overlap. </vt:lpstr>
      <vt:lpstr>Classification of schizophrenia</vt:lpstr>
      <vt:lpstr>True or False</vt:lpstr>
      <vt:lpstr>What is it?</vt:lpstr>
      <vt:lpstr>Definition</vt:lpstr>
      <vt:lpstr>A ‘psychosis’ </vt:lpstr>
      <vt:lpstr>Classification </vt:lpstr>
      <vt:lpstr>Positive Symptoms</vt:lpstr>
      <vt:lpstr>Negative Symptoms</vt:lpstr>
      <vt:lpstr>Recap</vt:lpstr>
      <vt:lpstr>In parts of the world the DSM diagnostic tool is used while other parts may use the ICD tool to diagnose Schizophrenia.</vt:lpstr>
      <vt:lpstr>Pseudopatients</vt:lpstr>
      <vt:lpstr>Research</vt:lpstr>
      <vt:lpstr>research</vt:lpstr>
      <vt:lpstr>Culture</vt:lpstr>
      <vt:lpstr>Questions</vt:lpstr>
      <vt:lpstr>Q1</vt:lpstr>
      <vt:lpstr>Q2</vt:lpstr>
      <vt:lpstr>Q3</vt:lpstr>
      <vt:lpstr>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Schizophrenia</dc:title>
  <dc:creator>Stanyer, Richard (Staff)</dc:creator>
  <cp:lastModifiedBy>Stanyer, Richard (Staff)</cp:lastModifiedBy>
  <cp:revision>7</cp:revision>
  <dcterms:created xsi:type="dcterms:W3CDTF">2023-07-06T12:02:06Z</dcterms:created>
  <dcterms:modified xsi:type="dcterms:W3CDTF">2023-10-03T11:22:31Z</dcterms:modified>
</cp:coreProperties>
</file>